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70" r:id="rId2"/>
  </p:sldMasterIdLst>
  <p:notesMasterIdLst>
    <p:notesMasterId r:id="rId17"/>
  </p:notesMasterIdLst>
  <p:handoutMasterIdLst>
    <p:handoutMasterId r:id="rId18"/>
  </p:handoutMasterIdLst>
  <p:sldIdLst>
    <p:sldId id="315" r:id="rId3"/>
    <p:sldId id="260" r:id="rId4"/>
    <p:sldId id="312" r:id="rId5"/>
    <p:sldId id="311" r:id="rId6"/>
    <p:sldId id="313" r:id="rId7"/>
    <p:sldId id="300" r:id="rId8"/>
    <p:sldId id="308" r:id="rId9"/>
    <p:sldId id="302" r:id="rId10"/>
    <p:sldId id="301" r:id="rId11"/>
    <p:sldId id="291" r:id="rId12"/>
    <p:sldId id="310" r:id="rId13"/>
    <p:sldId id="307" r:id="rId14"/>
    <p:sldId id="316" r:id="rId15"/>
    <p:sldId id="30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161C52-2FF1-4A98-9301-FCCBDFD8C4D5}">
          <p14:sldIdLst/>
        </p14:section>
        <p14:section name="Untitled Section" id="{57BFCDC7-724A-4D4A-BAD0-7CA0B50D38A6}">
          <p14:sldIdLst>
            <p14:sldId id="315"/>
            <p14:sldId id="260"/>
            <p14:sldId id="312"/>
            <p14:sldId id="311"/>
            <p14:sldId id="313"/>
            <p14:sldId id="300"/>
            <p14:sldId id="308"/>
            <p14:sldId id="302"/>
            <p14:sldId id="301"/>
            <p14:sldId id="291"/>
            <p14:sldId id="310"/>
            <p14:sldId id="307"/>
            <p14:sldId id="316"/>
            <p14:sldId id="30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43" autoAdjust="0"/>
  </p:normalViewPr>
  <p:slideViewPr>
    <p:cSldViewPr>
      <p:cViewPr>
        <p:scale>
          <a:sx n="60" d="100"/>
          <a:sy n="60" d="100"/>
        </p:scale>
        <p:origin x="-9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notesViewPr>
    <p:cSldViewPr>
      <p:cViewPr varScale="1">
        <p:scale>
          <a:sx n="67" d="100"/>
          <a:sy n="67" d="100"/>
        </p:scale>
        <p:origin x="18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1A4A5-3518-4568-8171-B18258039D13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2197D-11F4-441A-BF6C-71436B20E1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92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FFE0-A340-4B8B-8AE6-97D5ACC3139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EAE3-93A2-4F86-8B7A-408DAF25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3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Us a Call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EEAE3-93A2-4F86-8B7A-408DAF25DA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6E16AB-478A-48A5-9763-CF7AA630D600}" type="datetimeFigureOut">
              <a:rPr lang="en-US" smtClean="0">
                <a:solidFill>
                  <a:srgbClr val="575F6D"/>
                </a:solidFill>
              </a:rPr>
              <a:pPr/>
              <a:t>6/6/2018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58F646-46A5-4914-A570-D51591022D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938" y="54305"/>
            <a:ext cx="1042495" cy="10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228600"/>
            <a:ext cx="104860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6E16AB-478A-48A5-9763-CF7AA630D600}" type="datetimeFigureOut">
              <a:rPr lang="en-US" smtClean="0">
                <a:solidFill>
                  <a:srgbClr val="FFF39D"/>
                </a:solidFill>
              </a:rPr>
              <a:pPr/>
              <a:t>6/6/2018</a:t>
            </a:fld>
            <a:endParaRPr lang="en-US" dirty="0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58F646-46A5-4914-A570-D51591022D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4169" y="42458"/>
            <a:ext cx="1694835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6AB-478A-48A5-9763-CF7AA630D600}" type="datetimeFigureOut">
              <a:rPr lang="en-US" smtClean="0">
                <a:solidFill>
                  <a:srgbClr val="575F6D"/>
                </a:solidFill>
              </a:rPr>
              <a:pPr/>
              <a:t>6/6/2018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646-46A5-4914-A570-D51591022D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59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6AB-478A-48A5-9763-CF7AA630D600}" type="datetimeFigureOut">
              <a:rPr lang="en-US" smtClean="0">
                <a:solidFill>
                  <a:srgbClr val="575F6D"/>
                </a:solidFill>
              </a:rPr>
              <a:pPr/>
              <a:t>6/6/2018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646-46A5-4914-A570-D51591022D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6E16AB-478A-48A5-9763-CF7AA630D600}" type="datetimeFigureOut">
              <a:rPr lang="en-US" smtClean="0">
                <a:solidFill>
                  <a:srgbClr val="575F6D"/>
                </a:solidFill>
              </a:rPr>
              <a:pPr/>
              <a:t>6/6/2018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58F646-46A5-4914-A570-D51591022D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1598" y="54305"/>
            <a:ext cx="1694835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6AB-478A-48A5-9763-CF7AA630D600}" type="datetimeFigureOut">
              <a:rPr lang="en-US" smtClean="0">
                <a:solidFill>
                  <a:srgbClr val="575F6D"/>
                </a:solidFill>
              </a:rPr>
              <a:pPr/>
              <a:t>6/6/2018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646-46A5-4914-A570-D51591022D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1598" y="54305"/>
            <a:ext cx="1694835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6E16AB-478A-48A5-9763-CF7AA630D600}" type="datetimeFigureOut">
              <a:rPr lang="en-US" smtClean="0">
                <a:solidFill>
                  <a:srgbClr val="575F6D"/>
                </a:solidFill>
              </a:rPr>
              <a:pPr/>
              <a:t>6/6/2018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58F646-46A5-4914-A570-D51591022D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4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6E16AB-478A-48A5-9763-CF7AA630D600}" type="datetimeFigureOut">
              <a:rPr lang="en-US" smtClean="0">
                <a:solidFill>
                  <a:srgbClr val="575F6D"/>
                </a:solidFill>
              </a:rPr>
              <a:pPr/>
              <a:t>6/6/2018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58F646-46A5-4914-A570-D51591022D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7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6AB-478A-48A5-9763-CF7AA630D600}" type="datetimeFigureOut">
              <a:rPr lang="en-US" smtClean="0">
                <a:solidFill>
                  <a:srgbClr val="575F6D"/>
                </a:solidFill>
              </a:rPr>
              <a:pPr/>
              <a:t>6/6/2018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646-46A5-4914-A570-D51591022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6E16AB-478A-48A5-9763-CF7AA630D600}" type="datetimeFigureOut">
              <a:rPr lang="en-US" smtClean="0">
                <a:solidFill>
                  <a:srgbClr val="575F6D"/>
                </a:solidFill>
              </a:rPr>
              <a:pPr/>
              <a:t>6/6/2018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58F646-46A5-4914-A570-D51591022D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70526" y="103835"/>
            <a:ext cx="1694835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09938-4378-4EA8-B203-C9CCE089F3AF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692C-3B9D-4FE8-920F-73A5A388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1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858000" cy="3124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A </a:t>
            </a:r>
            <a:r>
              <a:rPr lang="en-US" sz="6000" dirty="0" smtClean="0">
                <a:solidFill>
                  <a:srgbClr val="FFFF00"/>
                </a:solidFill>
              </a:rPr>
              <a:t>Helpline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for </a:t>
            </a:r>
            <a:r>
              <a:rPr lang="en-US" sz="6000" dirty="0" smtClean="0">
                <a:solidFill>
                  <a:srgbClr val="FFFF00"/>
                </a:solidFill>
              </a:rPr>
              <a:t>veterans and their Loved ones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85800" y="3352800"/>
            <a:ext cx="8458200" cy="1752600"/>
          </a:xfrm>
        </p:spPr>
        <p:txBody>
          <a:bodyPr>
            <a:normAutofit fontScale="70000" lnSpcReduction="20000"/>
          </a:bodyPr>
          <a:lstStyle/>
          <a:p>
            <a:pPr lvl="0" algn="ctr">
              <a:buClr>
                <a:srgbClr val="FE8637"/>
              </a:buClr>
            </a:pPr>
            <a:endParaRPr lang="en-US" sz="7200" dirty="0" smtClean="0">
              <a:solidFill>
                <a:srgbClr val="FF0000"/>
              </a:solidFill>
            </a:endParaRPr>
          </a:p>
          <a:p>
            <a:pPr marL="0" lvl="0" indent="0" algn="ctr">
              <a:buClr>
                <a:srgbClr val="FE8637"/>
              </a:buClr>
              <a:buNone/>
            </a:pPr>
            <a:r>
              <a:rPr lang="en-US" sz="10300" dirty="0" smtClean="0">
                <a:solidFill>
                  <a:srgbClr val="FF0000"/>
                </a:solidFill>
              </a:rPr>
              <a:t>844-645-6261</a:t>
            </a:r>
            <a:endParaRPr lang="en-US" sz="10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8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888">
        <p:split orient="vert"/>
      </p:transition>
    </mc:Choice>
    <mc:Fallback>
      <p:transition spd="slow" advClick="0" advTm="108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Questions??</a:t>
            </a:r>
            <a:endParaRPr lang="en-US" sz="6600" b="1" dirty="0">
              <a:solidFill>
                <a:srgbClr val="7598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0D83F7E-BB72-4541-ADDB-D3B0DA9C2A6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8" y="1447800"/>
            <a:ext cx="7312222" cy="4873625"/>
          </a:xfrm>
        </p:spPr>
      </p:pic>
      <p:sp>
        <p:nvSpPr>
          <p:cNvPr id="8" name="Rectangle 7"/>
          <p:cNvSpPr/>
          <p:nvPr/>
        </p:nvSpPr>
        <p:spPr>
          <a:xfrm>
            <a:off x="990600" y="4572000"/>
            <a:ext cx="8057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Give Us a </a:t>
            </a:r>
            <a:r>
              <a:rPr lang="en-US" sz="6000" dirty="0" smtClean="0">
                <a:solidFill>
                  <a:srgbClr val="FF0000"/>
                </a:solidFill>
              </a:rPr>
              <a:t>Call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We are veterans that understand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800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87">
        <p14:flash/>
      </p:transition>
    </mc:Choice>
    <mc:Fallback>
      <p:transition advClick="0" advTm="30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We Are Here to Help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334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31454"/>
              </p:ext>
            </p:extLst>
          </p:nvPr>
        </p:nvGraphicFramePr>
        <p:xfrm>
          <a:off x="2514600" y="914400"/>
          <a:ext cx="4389120" cy="5680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914400"/>
                        <a:ext cx="4389120" cy="5680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79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592">
        <p:dissolve/>
      </p:transition>
    </mc:Choice>
    <mc:Fallback>
      <p:transition spd="slow" advClick="0" advTm="559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52400" y="533400"/>
            <a:ext cx="7543800" cy="36576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Military Veteran 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Peers 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for Families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Helpline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" y="4648200"/>
            <a:ext cx="8077200" cy="114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</a:rPr>
              <a:t>8</a:t>
            </a:r>
            <a:r>
              <a:rPr lang="en-US" sz="7200" dirty="0" smtClean="0">
                <a:solidFill>
                  <a:srgbClr val="FF0000"/>
                </a:solidFill>
              </a:rPr>
              <a:t>44-645-6261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6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747">
        <p:dissolve/>
      </p:transition>
    </mc:Choice>
    <mc:Fallback>
      <p:transition advClick="0" advTm="574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685800"/>
            <a:ext cx="7467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7598D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8637"/>
              </a:buClr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8126478-95F4-47DB-94CF-AA098C61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304800"/>
            <a:ext cx="3657600" cy="289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859340"/>
            <a:ext cx="7629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3429000"/>
            <a:ext cx="7019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/>
              <a:t>Families </a:t>
            </a:r>
            <a:r>
              <a:rPr lang="en-US" sz="9600" dirty="0" smtClean="0"/>
              <a:t>Serve Too!</a:t>
            </a:r>
            <a:endParaRPr lang="en-US" sz="9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Because…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96">
        <p:dissolve/>
      </p:transition>
    </mc:Choice>
    <mc:Fallback>
      <p:transition advClick="0" advTm="609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686800" cy="6096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Give us a call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09600" y="2438400"/>
            <a:ext cx="8534400" cy="34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800" dirty="0" smtClean="0">
                <a:solidFill>
                  <a:srgbClr val="FFFF00"/>
                </a:solidFill>
              </a:rPr>
              <a:t>WE </a:t>
            </a:r>
            <a:r>
              <a:rPr lang="en-US" sz="7800" dirty="0" smtClean="0">
                <a:solidFill>
                  <a:srgbClr val="FFFF00"/>
                </a:solidFill>
              </a:rPr>
              <a:t>CAN </a:t>
            </a:r>
            <a:r>
              <a:rPr lang="en-US" sz="7800" dirty="0" smtClean="0">
                <a:solidFill>
                  <a:srgbClr val="FFFF00"/>
                </a:solidFill>
              </a:rPr>
              <a:t>HELP</a:t>
            </a:r>
          </a:p>
          <a:p>
            <a:endParaRPr lang="en-US" sz="4600" dirty="0" smtClean="0"/>
          </a:p>
          <a:p>
            <a:pPr marL="0" indent="0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844.645.6261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6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948">
        <p14:flash/>
      </p:transition>
    </mc:Choice>
    <mc:Fallback>
      <p:transition advClick="0" advTm="109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685800"/>
            <a:ext cx="7467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7598D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8637"/>
              </a:buClr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8126478-95F4-47DB-94CF-AA098C61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304800"/>
            <a:ext cx="3657600" cy="289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859340"/>
            <a:ext cx="7629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3429000"/>
            <a:ext cx="7019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/>
              <a:t>Families </a:t>
            </a:r>
            <a:r>
              <a:rPr lang="en-US" sz="9600" dirty="0" smtClean="0"/>
              <a:t>Serve Too!</a:t>
            </a:r>
            <a:endParaRPr lang="en-US" sz="96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81000" y="1554162"/>
            <a:ext cx="7467600" cy="2179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Because…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3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559">
        <p:dissolve/>
      </p:transition>
    </mc:Choice>
    <mc:Fallback>
      <p:transition spd="slow" advClick="0" advTm="555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315200" cy="2514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Have a question </a:t>
            </a: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about Loved </a:t>
            </a:r>
            <a:r>
              <a:rPr lang="en-US" sz="4800" dirty="0" smtClean="0">
                <a:solidFill>
                  <a:srgbClr val="FFFF00"/>
                </a:solidFill>
              </a:rPr>
              <a:t>Ones </a:t>
            </a: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that </a:t>
            </a:r>
            <a:r>
              <a:rPr lang="en-US" sz="4800" dirty="0" smtClean="0">
                <a:solidFill>
                  <a:srgbClr val="FFFF00"/>
                </a:solidFill>
              </a:rPr>
              <a:t>Served ?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62000" y="3352800"/>
            <a:ext cx="83820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We </a:t>
            </a:r>
            <a:r>
              <a:rPr lang="en-US" sz="9600" dirty="0" smtClean="0">
                <a:solidFill>
                  <a:srgbClr val="FF0000"/>
                </a:solidFill>
              </a:rPr>
              <a:t>Can </a:t>
            </a:r>
            <a:r>
              <a:rPr lang="en-US" sz="9600" dirty="0">
                <a:solidFill>
                  <a:srgbClr val="FF0000"/>
                </a:solidFill>
              </a:rPr>
              <a:t>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6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556">
        <p:pull/>
      </p:transition>
    </mc:Choice>
    <mc:Fallback>
      <p:transition advClick="0" advTm="5556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cap="small" dirty="0">
                <a:solidFill>
                  <a:srgbClr val="0070C0"/>
                </a:solidFill>
                <a:ea typeface="+mj-ea"/>
                <a:cs typeface="+mj-cs"/>
              </a:rPr>
              <a:t>Do you have a problem &amp; your Loved One is Serving Overseas</a:t>
            </a:r>
            <a:r>
              <a:rPr lang="en-US" sz="4400" cap="small" dirty="0" smtClean="0">
                <a:solidFill>
                  <a:srgbClr val="0070C0"/>
                </a:solidFill>
                <a:ea typeface="+mj-ea"/>
                <a:cs typeface="+mj-cs"/>
              </a:rPr>
              <a:t>?</a:t>
            </a:r>
          </a:p>
          <a:p>
            <a:r>
              <a:rPr lang="en-US" sz="9600" dirty="0" smtClean="0">
                <a:solidFill>
                  <a:srgbClr val="FF0000"/>
                </a:solidFill>
              </a:rPr>
              <a:t>WE</a:t>
            </a:r>
          </a:p>
          <a:p>
            <a:r>
              <a:rPr lang="en-US" sz="9600" dirty="0" smtClean="0">
                <a:solidFill>
                  <a:srgbClr val="FF0000"/>
                </a:solidFill>
              </a:rPr>
              <a:t>CAN HELP</a:t>
            </a:r>
            <a:endParaRPr lang="en-US" sz="9600" dirty="0">
              <a:solidFill>
                <a:srgbClr val="FF0000"/>
              </a:solidFill>
            </a:endParaRPr>
          </a:p>
          <a:p>
            <a:endParaRPr lang="en-US" sz="9600" dirty="0">
              <a:solidFill>
                <a:srgbClr val="7598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0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123">
        <p:push dir="u"/>
      </p:transition>
    </mc:Choice>
    <mc:Fallback>
      <p:transition advClick="0" advTm="6123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67056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Veterans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You Know… </a:t>
            </a:r>
          </a:p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Benefits </a:t>
            </a:r>
            <a:endParaRPr lang="en-US" sz="5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Your 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Entitled To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6600" b="1" dirty="0" smtClean="0">
                <a:solidFill>
                  <a:srgbClr val="FF0000"/>
                </a:solidFill>
              </a:rPr>
              <a:t>We Can Help!</a:t>
            </a:r>
            <a:endParaRPr lang="en-US" sz="6600" b="1" dirty="0">
              <a:solidFill>
                <a:srgbClr val="FF0000"/>
              </a:solidFill>
            </a:endParaRPr>
          </a:p>
          <a:p>
            <a:endParaRPr lang="en-US" sz="9600" dirty="0">
              <a:solidFill>
                <a:srgbClr val="7598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6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807">
        <p:push dir="u"/>
      </p:transition>
    </mc:Choice>
    <mc:Fallback>
      <p:transition advClick="0" advTm="6807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Need Help Talking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sz="5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NJ Department of Military Affairs</a:t>
            </a:r>
            <a:endParaRPr lang="en-US" sz="5400" b="1" dirty="0">
              <a:solidFill>
                <a:srgbClr val="7598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23023A-6D80-4D44-A6FD-F0D9F7413F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038600"/>
            <a:ext cx="7467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8800" dirty="0">
                <a:solidFill>
                  <a:srgbClr val="FF0000"/>
                </a:solidFill>
              </a:rPr>
              <a:t>We Can Help</a:t>
            </a:r>
          </a:p>
        </p:txBody>
      </p:sp>
    </p:spTree>
    <p:extLst>
      <p:ext uri="{BB962C8B-B14F-4D97-AF65-F5344CB8AC3E}">
        <p14:creationId xmlns:p14="http://schemas.microsoft.com/office/powerpoint/2010/main" val="117953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916">
        <p:push dir="u"/>
      </p:transition>
    </mc:Choice>
    <mc:Fallback>
      <p:transition advClick="0" advTm="5916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23023A-6D80-4D44-A6FD-F0D9F7413FB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77310" y="4038600"/>
            <a:ext cx="7010400" cy="1828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8800" dirty="0">
                <a:solidFill>
                  <a:srgbClr val="FF0000"/>
                </a:solidFill>
              </a:rPr>
              <a:t>We Can Help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762000"/>
            <a:ext cx="60198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Need Help</a:t>
            </a:r>
            <a:b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 Talking 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The VA</a:t>
            </a:r>
            <a:endParaRPr lang="en-US" sz="8000" b="1" dirty="0">
              <a:solidFill>
                <a:srgbClr val="7598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189476"/>
            <a:ext cx="7467600" cy="24368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0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660">
        <p:pull/>
      </p:transition>
    </mc:Choice>
    <mc:Fallback>
      <p:transition advClick="0" advTm="566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6934200" cy="45603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0" dirty="0" smtClean="0">
                <a:solidFill>
                  <a:srgbClr val="FFFF00"/>
                </a:solidFill>
              </a:rPr>
              <a:t>The Military </a:t>
            </a:r>
            <a:r>
              <a:rPr lang="en-US" sz="6600" b="0" dirty="0">
                <a:solidFill>
                  <a:srgbClr val="FFFF00"/>
                </a:solidFill>
              </a:rPr>
              <a:t>Veteran </a:t>
            </a:r>
            <a:r>
              <a:rPr lang="en-US" sz="6600" b="0" dirty="0" smtClean="0">
                <a:solidFill>
                  <a:srgbClr val="FFFF00"/>
                </a:solidFill>
              </a:rPr>
              <a:t>Peers </a:t>
            </a:r>
            <a:r>
              <a:rPr lang="en-US" sz="6600" b="0" dirty="0">
                <a:solidFill>
                  <a:srgbClr val="FFFF00"/>
                </a:solidFill>
              </a:rPr>
              <a:t>for </a:t>
            </a:r>
            <a:r>
              <a:rPr lang="en-US" sz="6600" b="0" dirty="0" smtClean="0">
                <a:solidFill>
                  <a:srgbClr val="FFFF00"/>
                </a:solidFill>
              </a:rPr>
              <a:t>Families</a:t>
            </a:r>
            <a:br>
              <a:rPr lang="en-US" sz="6600" b="0" dirty="0" smtClean="0">
                <a:solidFill>
                  <a:srgbClr val="FFFF00"/>
                </a:solidFill>
              </a:rPr>
            </a:br>
            <a:r>
              <a:rPr lang="en-US" sz="6600" b="0" dirty="0" smtClean="0">
                <a:solidFill>
                  <a:srgbClr val="FFFF00"/>
                </a:solidFill>
              </a:rPr>
              <a:t>Helpline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4419600"/>
            <a:ext cx="71628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Is…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Here </a:t>
            </a:r>
            <a:r>
              <a:rPr lang="en-US" sz="7200" dirty="0" smtClean="0">
                <a:solidFill>
                  <a:srgbClr val="FF0000"/>
                </a:solidFill>
              </a:rPr>
              <a:t>to Help!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911">
        <p:pull/>
      </p:transition>
    </mc:Choice>
    <mc:Fallback>
      <p:transition advClick="0" advTm="5911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685800"/>
            <a:ext cx="7467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7598D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8637"/>
              </a:buClr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7086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 Veteran Peer for Families (MVP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dedicated to providing peer support to families of Veterans in the following: Essex, Morris, and Union Counties.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are committed to working with family members who are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loved one suffer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 physical injury,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illness or stressors associated with readjustment to civilian society from military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8126478-95F4-47DB-94CF-AA098C61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397" y="457200"/>
            <a:ext cx="104860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7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1396">
        <p14:reveal thruBlk="1"/>
      </p:transition>
    </mc:Choice>
    <mc:Fallback>
      <p:transition spd="slow" advClick="0" advTm="213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169</Words>
  <Application>Microsoft Office PowerPoint</Application>
  <PresentationFormat>On-screen Show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3_Oriel</vt:lpstr>
      <vt:lpstr>Custom Design</vt:lpstr>
      <vt:lpstr>Acrobat Document</vt:lpstr>
      <vt:lpstr>A Helpline for veterans and their Loved ones</vt:lpstr>
      <vt:lpstr>PowerPoint Presentation</vt:lpstr>
      <vt:lpstr>Have a question  about Loved Ones  that Served ?</vt:lpstr>
      <vt:lpstr>PowerPoint Presentation</vt:lpstr>
      <vt:lpstr>PowerPoint Presentation</vt:lpstr>
      <vt:lpstr>    Need Help Talking to The  NJ Department of Military Affairs</vt:lpstr>
      <vt:lpstr>    Need Help  Talking to  The VA</vt:lpstr>
      <vt:lpstr>The Military Veteran Peers for Families Helpline </vt:lpstr>
      <vt:lpstr>PowerPoint Presentation</vt:lpstr>
      <vt:lpstr>Questions??</vt:lpstr>
      <vt:lpstr>We Are Here to Help</vt:lpstr>
      <vt:lpstr>Military Veteran  Peers  for Families Helpline</vt:lpstr>
      <vt:lpstr>PowerPoint Presentation</vt:lpstr>
      <vt:lpstr>Give us a call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and Veteran  Peers for Families</dc:title>
  <dc:creator>Richter,  Amanda L</dc:creator>
  <cp:lastModifiedBy>Sorbino,  Joseph</cp:lastModifiedBy>
  <cp:revision>116</cp:revision>
  <dcterms:created xsi:type="dcterms:W3CDTF">2017-07-28T16:44:42Z</dcterms:created>
  <dcterms:modified xsi:type="dcterms:W3CDTF">2018-06-06T19:42:19Z</dcterms:modified>
</cp:coreProperties>
</file>